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2"/>
  </p:notesMasterIdLst>
  <p:sldIdLst>
    <p:sldId id="256" r:id="rId2"/>
    <p:sldId id="261" r:id="rId3"/>
    <p:sldId id="257" r:id="rId4"/>
    <p:sldId id="258" r:id="rId5"/>
    <p:sldId id="263" r:id="rId6"/>
    <p:sldId id="262" r:id="rId7"/>
    <p:sldId id="276" r:id="rId8"/>
    <p:sldId id="268" r:id="rId9"/>
    <p:sldId id="269" r:id="rId10"/>
    <p:sldId id="264" r:id="rId11"/>
    <p:sldId id="271" r:id="rId12"/>
    <p:sldId id="272" r:id="rId13"/>
    <p:sldId id="273" r:id="rId14"/>
    <p:sldId id="274" r:id="rId15"/>
    <p:sldId id="267" r:id="rId16"/>
    <p:sldId id="266" r:id="rId17"/>
    <p:sldId id="275" r:id="rId18"/>
    <p:sldId id="259" r:id="rId19"/>
    <p:sldId id="260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F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3" autoAdjust="0"/>
    <p:restoredTop sz="94660"/>
  </p:normalViewPr>
  <p:slideViewPr>
    <p:cSldViewPr snapToGrid="0">
      <p:cViewPr varScale="1">
        <p:scale>
          <a:sx n="87" d="100"/>
          <a:sy n="87" d="100"/>
        </p:scale>
        <p:origin x="6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65BC4-5AAA-475F-92B5-530AD56EA7E1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26160-61EA-48C1-AF0A-23FE15947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557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26160-61EA-48C1-AF0A-23FE159477E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81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26160-61EA-48C1-AF0A-23FE159477E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809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4AD24-678A-423A-88F7-F33228A95730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3652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4AD24-678A-423A-88F7-F33228A95730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1895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Heiß Kalt Methode kurz erläutern, Möglichkeit Performance</a:t>
            </a:r>
            <a:r>
              <a:rPr lang="de-DE" baseline="0" dirty="0" smtClean="0"/>
              <a:t> zu optimieren durch </a:t>
            </a:r>
            <a:r>
              <a:rPr lang="de-DE" baseline="0" dirty="0" err="1" smtClean="0"/>
              <a:t>Justage</a:t>
            </a:r>
            <a:r>
              <a:rPr lang="de-DE" baseline="0" dirty="0" smtClean="0"/>
              <a:t> der </a:t>
            </a:r>
            <a:r>
              <a:rPr lang="de-DE" baseline="0" dirty="0" err="1" smtClean="0"/>
              <a:t>Feedposition</a:t>
            </a:r>
            <a:r>
              <a:rPr lang="de-DE" baseline="0" dirty="0" smtClean="0"/>
              <a:t> bei Blick auf den kalten </a:t>
            </a:r>
            <a:r>
              <a:rPr lang="de-DE" baseline="0" smtClean="0"/>
              <a:t>Himmel ansprechen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26160-61EA-48C1-AF0A-23FE159477EF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4132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26160-61EA-48C1-AF0A-23FE159477EF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76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9A4425E-AA6C-4562-A1CB-B6926001F3A1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C841-F84A-4981-85DB-2F65A84A5244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2C9E-6A0D-4BED-88B9-2BC6FD141C8D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DB957-46EC-4E6F-881A-071FC4F84E30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F3FC-E457-4152-B10C-CA171198B2A5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548E-9D1F-4FFA-93C6-23394B0AA405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2801F-63CE-4927-BB4A-F60B83FCF637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6178-60EA-4448-9478-92C4AC090E44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ACEB-8842-4213-982D-1576C616B66D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C020-BCE3-4908-99FD-49384FD5F025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F6D9-FA0B-4DF4-AA80-09CE2E1B96AE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3984-492F-43DA-A108-D7D274A59F3C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B626-603B-4833-9C6A-B6DCC8737B0E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6104C-9AAE-411D-B00F-1687BDB8FBC1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121F-428F-425A-A036-0C21A7CE9974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7073-CFA2-46CD-AFB0-AA38CBA5CA1D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74D7-2037-429F-A8BF-C43C887FE386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C686094-FC08-4971-9545-BDF3B81A5B61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ia.astrophysik.unikiel.de/~koeppen/JS/AntennaCalc.html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g2neu.de/Beobachtbare-Quellen/Sonne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dg2neu.de/Beobachtungsergebnisse/Die-Sonne-im-Radiolicht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portia.astrophysik.uni-kiel.de/~koeppen/JS/KrausPlot.html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portia.astrophysik.uni-kiel.de/~koeppen/JS/AntennaCalc.html" TargetMode="External"/><Relationship Id="rId3" Type="http://schemas.openxmlformats.org/officeDocument/2006/relationships/hyperlink" Target="https://www.leifiphysik.de/astronomie/fixsterne/grundwissen/hertzsprung-russell-diagramm" TargetMode="External"/><Relationship Id="rId7" Type="http://schemas.openxmlformats.org/officeDocument/2006/relationships/hyperlink" Target="https://www.sws.bom.gov.au/Solar/3/4/2" TargetMode="External"/><Relationship Id="rId2" Type="http://schemas.openxmlformats.org/officeDocument/2006/relationships/hyperlink" Target="https://www.tec-scienc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ec-science.com/de/thermodynamik-waermelehre/temperatur/unterschiedliche-formen-des-planckschen-strahlungsgesetzes/" TargetMode="External"/><Relationship Id="rId5" Type="http://schemas.openxmlformats.org/officeDocument/2006/relationships/hyperlink" Target="https://www.leifiphysik.de/astronomie/sonne/grundwissen/aufbau-der-sonne" TargetMode="External"/><Relationship Id="rId10" Type="http://schemas.openxmlformats.org/officeDocument/2006/relationships/hyperlink" Target="https://physicsopenlab.org/2020/10/25/solar-radio-emission/" TargetMode="External"/><Relationship Id="rId4" Type="http://schemas.openxmlformats.org/officeDocument/2006/relationships/hyperlink" Target="https://www.spektrum.de/lexikon/astronomie/sonne/441" TargetMode="External"/><Relationship Id="rId9" Type="http://schemas.openxmlformats.org/officeDocument/2006/relationships/hyperlink" Target="https://ipnpr.jpl.nasa.gov/progress_report/42-175/175E.pdf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b="1" dirty="0" smtClean="0">
                <a:solidFill>
                  <a:srgbClr val="FFFF66"/>
                </a:solidFill>
                <a:latin typeface="+mn-lt"/>
              </a:rPr>
              <a:t>Die sonne im </a:t>
            </a:r>
            <a:r>
              <a:rPr lang="de-DE" b="1" dirty="0" err="1" smtClean="0">
                <a:solidFill>
                  <a:srgbClr val="FFFF66"/>
                </a:solidFill>
                <a:latin typeface="+mn-lt"/>
              </a:rPr>
              <a:t>radiolicht</a:t>
            </a:r>
            <a:endParaRPr lang="de-DE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 smtClean="0"/>
              <a:t>Kann mit einfachen mitteln eine </a:t>
            </a:r>
            <a:r>
              <a:rPr lang="de-DE" b="1" dirty="0" err="1" smtClean="0"/>
              <a:t>temperatur</a:t>
            </a:r>
            <a:r>
              <a:rPr lang="de-DE" b="1" dirty="0" smtClean="0"/>
              <a:t> auf der </a:t>
            </a:r>
            <a:r>
              <a:rPr lang="de-DE" b="1" dirty="0" err="1" smtClean="0"/>
              <a:t>sonnenscheibe</a:t>
            </a:r>
            <a:r>
              <a:rPr lang="de-DE" b="1" dirty="0" smtClean="0"/>
              <a:t> gemessen werden</a:t>
            </a:r>
            <a:endParaRPr lang="de-DE" b="1" dirty="0"/>
          </a:p>
        </p:txBody>
      </p:sp>
      <p:sp>
        <p:nvSpPr>
          <p:cNvPr id="4" name="Ellipse 3"/>
          <p:cNvSpPr/>
          <p:nvPr/>
        </p:nvSpPr>
        <p:spPr>
          <a:xfrm>
            <a:off x="325820" y="1250730"/>
            <a:ext cx="1156138" cy="1124607"/>
          </a:xfrm>
          <a:prstGeom prst="ellipse">
            <a:avLst/>
          </a:prstGeom>
          <a:solidFill>
            <a:srgbClr val="FFC000"/>
          </a:solidFill>
          <a:ln w="63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722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1" y="299798"/>
            <a:ext cx="10131425" cy="1456267"/>
          </a:xfrm>
        </p:spPr>
        <p:txBody>
          <a:bodyPr>
            <a:normAutofit/>
          </a:bodyPr>
          <a:lstStyle/>
          <a:p>
            <a:r>
              <a:rPr lang="de-DE" sz="4800" b="1" dirty="0" smtClean="0">
                <a:solidFill>
                  <a:srgbClr val="FFFF66"/>
                </a:solidFill>
                <a:latin typeface="+mn-lt"/>
              </a:rPr>
              <a:t>Inhalt:</a:t>
            </a:r>
            <a:endParaRPr lang="de-DE" sz="4800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1" y="1756065"/>
            <a:ext cx="10131425" cy="4035136"/>
          </a:xfrm>
        </p:spPr>
        <p:txBody>
          <a:bodyPr anchor="t">
            <a:normAutofit lnSpcReduction="10000"/>
          </a:bodyPr>
          <a:lstStyle/>
          <a:p>
            <a:r>
              <a:rPr lang="de-DE" sz="2600" b="1" dirty="0" smtClean="0"/>
              <a:t>Die Sonne ein Stern unter vielen</a:t>
            </a:r>
          </a:p>
          <a:p>
            <a:pPr lvl="1"/>
            <a:r>
              <a:rPr lang="de-DE" sz="2600" b="1" dirty="0" smtClean="0"/>
              <a:t>Die Sonne als intensive Strahlungsquelle</a:t>
            </a:r>
          </a:p>
          <a:p>
            <a:pPr lvl="2"/>
            <a:r>
              <a:rPr lang="de-DE" sz="2600" b="1" dirty="0" smtClean="0"/>
              <a:t>Die Sonne ein thermonukleares Fusionskraftwerk</a:t>
            </a:r>
          </a:p>
          <a:p>
            <a:pPr lvl="3"/>
            <a:r>
              <a:rPr lang="de-DE" sz="2600" b="1" dirty="0" smtClean="0"/>
              <a:t>Spektrale Intensität der Sonnenstrahlung</a:t>
            </a:r>
          </a:p>
          <a:p>
            <a:pPr lvl="4"/>
            <a:r>
              <a:rPr lang="de-DE" sz="2600" b="1" dirty="0" smtClean="0"/>
              <a:t>Solare Radiowellen</a:t>
            </a:r>
          </a:p>
          <a:p>
            <a:pPr lvl="5"/>
            <a:r>
              <a:rPr lang="de-DE" sz="2600" b="1" dirty="0" smtClean="0"/>
              <a:t>Das Radioteleskop</a:t>
            </a:r>
          </a:p>
          <a:p>
            <a:pPr lvl="6"/>
            <a:r>
              <a:rPr lang="de-DE" sz="2600" b="1" dirty="0" smtClean="0"/>
              <a:t>Aufbau und Anwendung als Fernthermometer</a:t>
            </a:r>
          </a:p>
          <a:p>
            <a:pPr lvl="7"/>
            <a:r>
              <a:rPr lang="de-DE" sz="2600" b="1" dirty="0" smtClean="0"/>
              <a:t>Interpretation der Messung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5800" y="5870575"/>
            <a:ext cx="10983191" cy="377825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0266059" y="6059198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35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4663967" cy="1371600"/>
          </a:xfrm>
        </p:spPr>
        <p:txBody>
          <a:bodyPr>
            <a:normAutofit/>
          </a:bodyPr>
          <a:lstStyle/>
          <a:p>
            <a:r>
              <a:rPr lang="de-DE" sz="4000" b="1" dirty="0" smtClean="0">
                <a:solidFill>
                  <a:srgbClr val="FFFF66"/>
                </a:solidFill>
                <a:latin typeface="+mn-lt"/>
              </a:rPr>
              <a:t>Unsere sonne</a:t>
            </a:r>
            <a:endParaRPr lang="de-DE" sz="4000" b="1" dirty="0">
              <a:solidFill>
                <a:srgbClr val="FFFF66"/>
              </a:solidFill>
              <a:latin typeface="+mn-lt"/>
            </a:endParaRPr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400" r="400"/>
          <a:stretch>
            <a:fillRect/>
          </a:stretch>
        </p:blipFill>
        <p:spPr>
          <a:xfrm>
            <a:off x="5494811" y="820191"/>
            <a:ext cx="5800725" cy="4729162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1" y="2971800"/>
            <a:ext cx="4663966" cy="1828800"/>
          </a:xfrm>
        </p:spPr>
        <p:txBody>
          <a:bodyPr>
            <a:normAutofit/>
          </a:bodyPr>
          <a:lstStyle/>
          <a:p>
            <a:r>
              <a:rPr lang="de-DE" sz="2800" b="1" dirty="0" smtClean="0"/>
              <a:t>Der Bezugsstern im Herzsprung-Russel Diagramm</a:t>
            </a:r>
            <a:endParaRPr lang="de-DE" sz="2800" b="1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685800" y="5870575"/>
            <a:ext cx="10983191" cy="3778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__________________________________________________________________________________________________________________________________________________________________________</a:t>
            </a:r>
          </a:p>
          <a:p>
            <a:endParaRPr lang="en-US" dirty="0"/>
          </a:p>
          <a:p>
            <a:r>
              <a:rPr lang="en-US" dirty="0" smtClean="0"/>
              <a:t>Thomas Freina, DG2NEU</a:t>
            </a:r>
            <a:endParaRPr lang="en-US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10515442" y="5870575"/>
            <a:ext cx="551167" cy="3778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Ellipse 2"/>
          <p:cNvSpPr/>
          <p:nvPr/>
        </p:nvSpPr>
        <p:spPr>
          <a:xfrm rot="20128279">
            <a:off x="8807808" y="2841872"/>
            <a:ext cx="1008502" cy="415636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Stern mit 5 Zacken 4"/>
          <p:cNvSpPr/>
          <p:nvPr/>
        </p:nvSpPr>
        <p:spPr>
          <a:xfrm>
            <a:off x="8902123" y="3049690"/>
            <a:ext cx="332509" cy="270163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66"/>
              </a:solidFill>
            </a:endParaRPr>
          </a:p>
        </p:txBody>
      </p:sp>
      <p:sp>
        <p:nvSpPr>
          <p:cNvPr id="6" name="Pfeil nach unten 5"/>
          <p:cNvSpPr/>
          <p:nvPr/>
        </p:nvSpPr>
        <p:spPr>
          <a:xfrm>
            <a:off x="8984233" y="3319853"/>
            <a:ext cx="159767" cy="1602721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5933209" y="820191"/>
            <a:ext cx="1496291" cy="312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8686800" y="820191"/>
            <a:ext cx="1631373" cy="291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47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1" y="1481302"/>
            <a:ext cx="4169978" cy="1878724"/>
          </a:xfrm>
        </p:spPr>
        <p:txBody>
          <a:bodyPr>
            <a:normAutofit/>
          </a:bodyPr>
          <a:lstStyle/>
          <a:p>
            <a:r>
              <a:rPr lang="de-DE" b="1" dirty="0" smtClean="0">
                <a:solidFill>
                  <a:srgbClr val="FFFF66"/>
                </a:solidFill>
                <a:latin typeface="+mn-lt"/>
              </a:rPr>
              <a:t>Spektrale Strahlungsintensität eines schwarzen Körpers</a:t>
            </a:r>
            <a:endParaRPr lang="de-DE" b="1" dirty="0">
              <a:solidFill>
                <a:srgbClr val="FFFF66"/>
              </a:solidFill>
              <a:latin typeface="+mn-lt"/>
            </a:endParaRP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2" r="14102"/>
          <a:stretch>
            <a:fillRect/>
          </a:stretch>
        </p:blipFill>
        <p:spPr>
          <a:xfrm>
            <a:off x="5202238" y="1009650"/>
            <a:ext cx="5835650" cy="4572000"/>
          </a:xfr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0" y="3596481"/>
            <a:ext cx="4169979" cy="1828800"/>
          </a:xfrm>
        </p:spPr>
        <p:txBody>
          <a:bodyPr>
            <a:normAutofit/>
          </a:bodyPr>
          <a:lstStyle/>
          <a:p>
            <a:r>
              <a:rPr lang="de-DE" sz="2400" b="1" dirty="0" smtClean="0"/>
              <a:t>Strahlungsmaximum bei 5778K im sichtbaren Licht</a:t>
            </a:r>
            <a:endParaRPr lang="de-DE" sz="2400" b="1" dirty="0"/>
          </a:p>
        </p:txBody>
      </p:sp>
      <p:sp>
        <p:nvSpPr>
          <p:cNvPr id="8" name="Abgerundetes Rechteck 7"/>
          <p:cNvSpPr/>
          <p:nvPr/>
        </p:nvSpPr>
        <p:spPr>
          <a:xfrm>
            <a:off x="10131972" y="1093076"/>
            <a:ext cx="905916" cy="50712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>
          <a:xfrm>
            <a:off x="685800" y="5870575"/>
            <a:ext cx="10993582" cy="821170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dirty="0" smtClean="0"/>
              <a:t>  Thomas Freina, DG2NEU</a:t>
            </a:r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Ellipse 2"/>
          <p:cNvSpPr/>
          <p:nvPr/>
        </p:nvSpPr>
        <p:spPr>
          <a:xfrm>
            <a:off x="5403273" y="2047009"/>
            <a:ext cx="654627" cy="3736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398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1" y="1600200"/>
            <a:ext cx="4254061" cy="1371600"/>
          </a:xfrm>
        </p:spPr>
        <p:txBody>
          <a:bodyPr>
            <a:normAutofit fontScale="90000"/>
          </a:bodyPr>
          <a:lstStyle/>
          <a:p>
            <a:r>
              <a:rPr lang="de-DE" sz="3200" b="1" dirty="0" smtClean="0">
                <a:solidFill>
                  <a:srgbClr val="FFFF66"/>
                </a:solidFill>
                <a:latin typeface="+mn-lt"/>
              </a:rPr>
              <a:t>Verteilung der spektralen Intensität in Abhängigkeit von der </a:t>
            </a:r>
            <a:r>
              <a:rPr lang="de-DE" sz="3200" b="1" dirty="0" err="1" smtClean="0">
                <a:solidFill>
                  <a:srgbClr val="FFFF66"/>
                </a:solidFill>
                <a:latin typeface="+mn-lt"/>
              </a:rPr>
              <a:t>wellenlänge</a:t>
            </a:r>
            <a:endParaRPr lang="de-DE" sz="3200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1" y="2971799"/>
            <a:ext cx="4254062" cy="3029607"/>
          </a:xfrm>
        </p:spPr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sz="2400" b="1" dirty="0" smtClean="0"/>
              <a:t>Das Rechteck markiert den Bereich</a:t>
            </a:r>
          </a:p>
          <a:p>
            <a:r>
              <a:rPr lang="de-DE" sz="2400" b="1" dirty="0" smtClean="0"/>
              <a:t>zwischen ca. 1 cm und ca. 10 m Wellenlänge,</a:t>
            </a:r>
          </a:p>
          <a:p>
            <a:r>
              <a:rPr lang="de-DE" sz="2400" b="1" dirty="0"/>
              <a:t>w</a:t>
            </a:r>
            <a:r>
              <a:rPr lang="de-DE" sz="2400" b="1" dirty="0" smtClean="0"/>
              <a:t>elcher mit Amateurmitteln erreichbar ist.</a:t>
            </a:r>
          </a:p>
          <a:p>
            <a:endParaRPr lang="de-DE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5801" y="6243129"/>
            <a:ext cx="11045536" cy="377825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266060" y="6432041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7" name="Bildplatzhalter 1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b="1323"/>
          <a:stretch>
            <a:fillRect/>
          </a:stretch>
        </p:blipFill>
        <p:spPr>
          <a:xfrm>
            <a:off x="5257800" y="673100"/>
            <a:ext cx="6324600" cy="5119688"/>
          </a:xfrm>
        </p:spPr>
      </p:pic>
      <p:sp>
        <p:nvSpPr>
          <p:cNvPr id="18" name="Rechteck 17"/>
          <p:cNvSpPr/>
          <p:nvPr/>
        </p:nvSpPr>
        <p:spPr>
          <a:xfrm>
            <a:off x="9164783" y="1215736"/>
            <a:ext cx="1652444" cy="40316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03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903288"/>
            <a:ext cx="4254061" cy="1371600"/>
          </a:xfrm>
        </p:spPr>
        <p:txBody>
          <a:bodyPr>
            <a:normAutofit/>
          </a:bodyPr>
          <a:lstStyle/>
          <a:p>
            <a:r>
              <a:rPr lang="de-DE" sz="3200" b="1" dirty="0" smtClean="0">
                <a:solidFill>
                  <a:srgbClr val="FFFF66"/>
                </a:solidFill>
                <a:latin typeface="+mn-lt"/>
              </a:rPr>
              <a:t>Innerer Aufbau der sonne</a:t>
            </a:r>
            <a:endParaRPr lang="de-DE" sz="3200" b="1" dirty="0">
              <a:solidFill>
                <a:srgbClr val="FFFF66"/>
              </a:solidFill>
              <a:latin typeface="+mn-lt"/>
            </a:endParaRPr>
          </a:p>
        </p:txBody>
      </p:sp>
      <p:pic>
        <p:nvPicPr>
          <p:cNvPr id="14" name="Bildplatzhalter 1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" r="963"/>
          <a:stretch>
            <a:fillRect/>
          </a:stretch>
        </p:blipFill>
        <p:spPr>
          <a:xfrm>
            <a:off x="5181601" y="903288"/>
            <a:ext cx="5888038" cy="4967287"/>
          </a:xfr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1" y="2557928"/>
            <a:ext cx="4495800" cy="3029607"/>
          </a:xfrm>
        </p:spPr>
        <p:txBody>
          <a:bodyPr>
            <a:normAutofit fontScale="92500"/>
          </a:bodyPr>
          <a:lstStyle/>
          <a:p>
            <a:r>
              <a:rPr lang="de-DE" sz="2400" b="1" dirty="0" smtClean="0"/>
              <a:t>Chromosphäre:</a:t>
            </a:r>
          </a:p>
          <a:p>
            <a:r>
              <a:rPr lang="de-DE" sz="2400" b="1" dirty="0" smtClean="0"/>
              <a:t>2.000 bis 3.000 Km Schichtstärke</a:t>
            </a:r>
          </a:p>
          <a:p>
            <a:r>
              <a:rPr lang="de-DE" sz="2400" b="1" dirty="0" err="1" smtClean="0"/>
              <a:t>Tmin</a:t>
            </a:r>
            <a:r>
              <a:rPr lang="de-DE" sz="2400" b="1" dirty="0" smtClean="0"/>
              <a:t>.:   ca.    5.000 Kelvin  (</a:t>
            </a:r>
            <a:r>
              <a:rPr lang="de-DE" sz="2400" b="1" dirty="0" err="1" smtClean="0"/>
              <a:t>leifi</a:t>
            </a:r>
            <a:r>
              <a:rPr lang="de-DE" sz="2400" b="1" dirty="0" smtClean="0"/>
              <a:t>)</a:t>
            </a:r>
          </a:p>
          <a:p>
            <a:r>
              <a:rPr lang="de-DE" sz="2400" b="1" dirty="0" err="1" smtClean="0"/>
              <a:t>Tmax</a:t>
            </a:r>
            <a:r>
              <a:rPr lang="de-DE" sz="2400" b="1" dirty="0" smtClean="0"/>
              <a:t>.:   ca. 50.000 Kelvin  (</a:t>
            </a:r>
            <a:r>
              <a:rPr lang="de-DE" sz="2400" b="1" dirty="0" err="1" smtClean="0"/>
              <a:t>leifi</a:t>
            </a:r>
            <a:r>
              <a:rPr lang="de-DE" sz="2400" b="1" dirty="0" smtClean="0"/>
              <a:t>)</a:t>
            </a:r>
          </a:p>
          <a:p>
            <a:r>
              <a:rPr lang="de-DE" sz="2400" b="1" dirty="0" smtClean="0"/>
              <a:t>Andere Quellen:</a:t>
            </a:r>
          </a:p>
          <a:p>
            <a:r>
              <a:rPr lang="de-DE" sz="2400" b="1" dirty="0" err="1" smtClean="0"/>
              <a:t>Tmin</a:t>
            </a:r>
            <a:r>
              <a:rPr lang="de-DE" sz="2400" b="1" dirty="0" smtClean="0"/>
              <a:t>.: 4.000 bis </a:t>
            </a:r>
            <a:r>
              <a:rPr lang="de-DE" sz="2400" b="1" dirty="0" err="1" smtClean="0"/>
              <a:t>Tmax</a:t>
            </a:r>
            <a:r>
              <a:rPr lang="de-DE" sz="2400" b="1" dirty="0" smtClean="0"/>
              <a:t>.: 20.000 Kelvin</a:t>
            </a:r>
            <a:endParaRPr lang="de-DE" sz="2400" b="1" dirty="0"/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5800" y="5870575"/>
            <a:ext cx="11035145" cy="831561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Abgerundetes Rechteck 2"/>
          <p:cNvSpPr/>
          <p:nvPr/>
        </p:nvSpPr>
        <p:spPr>
          <a:xfrm>
            <a:off x="9299864" y="2462645"/>
            <a:ext cx="1769775" cy="14339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8" name="Gerade Verbindung mit Pfeil 7"/>
          <p:cNvCxnSpPr/>
          <p:nvPr/>
        </p:nvCxnSpPr>
        <p:spPr>
          <a:xfrm flipH="1">
            <a:off x="9058125" y="2587335"/>
            <a:ext cx="322408" cy="727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903288"/>
            <a:ext cx="4254061" cy="1371600"/>
          </a:xfrm>
        </p:spPr>
        <p:txBody>
          <a:bodyPr>
            <a:normAutofit/>
          </a:bodyPr>
          <a:lstStyle/>
          <a:p>
            <a:r>
              <a:rPr lang="de-DE" sz="3200" b="1" dirty="0" smtClean="0">
                <a:solidFill>
                  <a:srgbClr val="FFFF66"/>
                </a:solidFill>
                <a:latin typeface="+mn-lt"/>
              </a:rPr>
              <a:t>Innerer Aufbau der sonne</a:t>
            </a:r>
            <a:endParaRPr lang="de-DE" sz="3200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1" y="2557928"/>
            <a:ext cx="4495800" cy="3029607"/>
          </a:xfrm>
        </p:spPr>
        <p:txBody>
          <a:bodyPr>
            <a:normAutofit fontScale="85000" lnSpcReduction="20000"/>
          </a:bodyPr>
          <a:lstStyle/>
          <a:p>
            <a:r>
              <a:rPr lang="de-DE" sz="2400" b="1" dirty="0" smtClean="0"/>
              <a:t>Chromosphäre:</a:t>
            </a:r>
          </a:p>
          <a:p>
            <a:r>
              <a:rPr lang="de-DE" sz="2400" b="1" dirty="0" smtClean="0"/>
              <a:t>2.000 bis 3.000 Km Schichtstärke</a:t>
            </a:r>
          </a:p>
          <a:p>
            <a:r>
              <a:rPr lang="de-DE" sz="2400" b="1" dirty="0" err="1" smtClean="0"/>
              <a:t>Tmin</a:t>
            </a:r>
            <a:r>
              <a:rPr lang="de-DE" sz="2400" b="1" dirty="0" smtClean="0"/>
              <a:t>.:   ca.    5.000 Kelvin  (</a:t>
            </a:r>
            <a:r>
              <a:rPr lang="de-DE" sz="2400" b="1" dirty="0" err="1" smtClean="0"/>
              <a:t>leifi</a:t>
            </a:r>
            <a:r>
              <a:rPr lang="de-DE" sz="2400" b="1" dirty="0" smtClean="0"/>
              <a:t>)</a:t>
            </a:r>
          </a:p>
          <a:p>
            <a:r>
              <a:rPr lang="de-DE" sz="2400" b="1" dirty="0" err="1" smtClean="0"/>
              <a:t>Tmax</a:t>
            </a:r>
            <a:r>
              <a:rPr lang="de-DE" sz="2400" b="1" dirty="0" smtClean="0"/>
              <a:t>.:   ca. 50.000 Kelvin  (</a:t>
            </a:r>
            <a:r>
              <a:rPr lang="de-DE" sz="2400" b="1" dirty="0" err="1" smtClean="0"/>
              <a:t>leifi</a:t>
            </a:r>
            <a:r>
              <a:rPr lang="de-DE" sz="2400" b="1" dirty="0" smtClean="0"/>
              <a:t>)</a:t>
            </a:r>
          </a:p>
          <a:p>
            <a:r>
              <a:rPr lang="de-DE" sz="2400" b="1" dirty="0" smtClean="0"/>
              <a:t>Andere Quellen:</a:t>
            </a:r>
          </a:p>
          <a:p>
            <a:r>
              <a:rPr lang="de-DE" sz="2400" b="1" dirty="0" err="1" smtClean="0"/>
              <a:t>Tmin</a:t>
            </a:r>
            <a:r>
              <a:rPr lang="de-DE" sz="2400" b="1" dirty="0" smtClean="0"/>
              <a:t>.: 4.000 bis </a:t>
            </a:r>
            <a:r>
              <a:rPr lang="de-DE" sz="2400" b="1" dirty="0" err="1" smtClean="0"/>
              <a:t>Tmax</a:t>
            </a:r>
            <a:r>
              <a:rPr lang="de-DE" sz="2400" b="1" dirty="0" smtClean="0"/>
              <a:t>.: 20.000 Kelvin</a:t>
            </a:r>
          </a:p>
          <a:p>
            <a:endParaRPr lang="de-DE" sz="2400" b="1" dirty="0"/>
          </a:p>
          <a:p>
            <a:r>
              <a:rPr lang="de-DE" sz="1400" b="1" dirty="0" err="1" smtClean="0"/>
              <a:t>Leifi</a:t>
            </a:r>
            <a:r>
              <a:rPr lang="de-DE" sz="1400" b="1" dirty="0" smtClean="0"/>
              <a:t> :  Webportal für Materialien zur Physik, Heinrich-Herz-Stiftung</a:t>
            </a:r>
            <a:endParaRPr lang="de-DE" sz="1400" b="1" dirty="0"/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5800" y="5870575"/>
            <a:ext cx="11035145" cy="831561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Bildplatzhalt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" b="904"/>
          <a:stretch>
            <a:fillRect/>
          </a:stretch>
        </p:blipFill>
        <p:spPr>
          <a:xfrm>
            <a:off x="5885506" y="1015535"/>
            <a:ext cx="4656137" cy="4572000"/>
          </a:xfrm>
        </p:spPr>
      </p:pic>
      <p:sp>
        <p:nvSpPr>
          <p:cNvPr id="11" name="Textfeld 10"/>
          <p:cNvSpPr txBox="1"/>
          <p:nvPr/>
        </p:nvSpPr>
        <p:spPr>
          <a:xfrm>
            <a:off x="6765357" y="5690155"/>
            <a:ext cx="2966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Chromosphäre im H-</a:t>
            </a:r>
            <a:r>
              <a:rPr lang="de-DE" dirty="0" err="1" smtClean="0"/>
              <a:t>alfa</a:t>
            </a:r>
            <a:r>
              <a:rPr lang="de-DE" dirty="0" smtClean="0"/>
              <a:t> Licht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401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1790" y="409228"/>
            <a:ext cx="8229600" cy="1143000"/>
          </a:xfrm>
        </p:spPr>
        <p:txBody>
          <a:bodyPr>
            <a:noAutofit/>
          </a:bodyPr>
          <a:lstStyle/>
          <a:p>
            <a:r>
              <a:rPr lang="de-DE" sz="4400" b="1" dirty="0">
                <a:solidFill>
                  <a:srgbClr val="FFFF66"/>
                </a:solidFill>
                <a:latin typeface="+mn-lt"/>
              </a:rPr>
              <a:t>Solare Radiowellen</a:t>
            </a:r>
            <a:r>
              <a:rPr lang="de-DE" sz="4400" b="1" dirty="0">
                <a:solidFill>
                  <a:srgbClr val="FFC000"/>
                </a:solidFill>
                <a:latin typeface="+mn-lt"/>
              </a:rPr>
              <a:t/>
            </a:r>
            <a:br>
              <a:rPr lang="de-DE" sz="4400" b="1" dirty="0">
                <a:solidFill>
                  <a:srgbClr val="FFC000"/>
                </a:solidFill>
                <a:latin typeface="+mn-lt"/>
              </a:rPr>
            </a:br>
            <a:endParaRPr lang="de-DE" sz="4400" b="1" dirty="0">
              <a:latin typeface="+mn-lt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980729"/>
            <a:ext cx="7884368" cy="5406269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9" name="Gerader Verbinder 8"/>
          <p:cNvCxnSpPr/>
          <p:nvPr/>
        </p:nvCxnSpPr>
        <p:spPr>
          <a:xfrm flipV="1">
            <a:off x="3071664" y="5783856"/>
            <a:ext cx="5714" cy="214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 flipH="1" flipV="1">
            <a:off x="8395855" y="5663045"/>
            <a:ext cx="4402" cy="142219"/>
          </a:xfrm>
          <a:prstGeom prst="line">
            <a:avLst/>
          </a:prstGeom>
          <a:ln w="889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6743659" y="6033701"/>
            <a:ext cx="24641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Quelle:    New Jersey Institut </a:t>
            </a:r>
            <a:r>
              <a:rPr lang="de-DE" sz="1000" dirty="0" err="1"/>
              <a:t>of</a:t>
            </a:r>
            <a:r>
              <a:rPr lang="de-DE" sz="1000" dirty="0"/>
              <a:t> Technologie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703513" y="6453337"/>
            <a:ext cx="8802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Beziehung der Radiofrequenz in der solaren Atmosphäre zum Abstand von der Sonnenoberfläche               Quelle:    New Jersey Institut </a:t>
            </a:r>
            <a:r>
              <a:rPr lang="de-DE" sz="1000" dirty="0" err="1"/>
              <a:t>of</a:t>
            </a:r>
            <a:r>
              <a:rPr lang="de-DE" sz="1000" dirty="0"/>
              <a:t> Technologie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4603172" y="5465618"/>
            <a:ext cx="4157123" cy="27330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/>
          <p:cNvSpPr/>
          <p:nvPr/>
        </p:nvSpPr>
        <p:spPr>
          <a:xfrm>
            <a:off x="8040216" y="5805264"/>
            <a:ext cx="72008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389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3759" y="368146"/>
            <a:ext cx="8229600" cy="1143000"/>
          </a:xfrm>
        </p:spPr>
        <p:txBody>
          <a:bodyPr>
            <a:normAutofit/>
          </a:bodyPr>
          <a:lstStyle/>
          <a:p>
            <a:r>
              <a:rPr lang="de-DE" sz="4800" b="1" dirty="0">
                <a:solidFill>
                  <a:srgbClr val="FFFF66"/>
                </a:solidFill>
                <a:latin typeface="+mn-lt"/>
              </a:rPr>
              <a:t>Quellentemperatur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78732" y="1353630"/>
            <a:ext cx="8362528" cy="3077057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1945196" y="3345873"/>
            <a:ext cx="4060749" cy="23867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4511825" y="4453648"/>
            <a:ext cx="5904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Quelle:   H. </a:t>
            </a:r>
            <a:r>
              <a:rPr lang="de-DE" sz="1200" dirty="0" err="1"/>
              <a:t>Zirin</a:t>
            </a:r>
            <a:r>
              <a:rPr lang="de-DE" sz="1200" dirty="0"/>
              <a:t> </a:t>
            </a:r>
            <a:r>
              <a:rPr lang="de-DE" sz="1200" dirty="0" err="1"/>
              <a:t>and</a:t>
            </a:r>
            <a:r>
              <a:rPr lang="de-DE" sz="1200" dirty="0"/>
              <a:t> R.D. Dietz, </a:t>
            </a:r>
            <a:r>
              <a:rPr lang="de-DE" sz="1200" dirty="0" err="1"/>
              <a:t>Structure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solar </a:t>
            </a:r>
            <a:r>
              <a:rPr lang="de-DE" sz="1200" dirty="0" err="1"/>
              <a:t>Chromosphere</a:t>
            </a:r>
            <a:r>
              <a:rPr lang="de-DE" sz="1200" dirty="0"/>
              <a:t>  2. April 1963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23455" y="4941168"/>
            <a:ext cx="10796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solare Radiostrahlung bei 3 cm Wellenlänge enthält sowohl die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Strahlungsbeiträge 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ruhigen Sonne sowie die langsam variablen Anteile. Bei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stärkerer Sonnenaktivität 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enthält die Radiostrahlung zusätzlich die Anteile der schnell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veränderlichen 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 Bursts. </a:t>
            </a:r>
          </a:p>
        </p:txBody>
      </p:sp>
      <p:sp>
        <p:nvSpPr>
          <p:cNvPr id="7" name="Rechteck 6"/>
          <p:cNvSpPr/>
          <p:nvPr/>
        </p:nvSpPr>
        <p:spPr>
          <a:xfrm>
            <a:off x="648050" y="6159535"/>
            <a:ext cx="107157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______________________________________________________________________________________________________________________________________________________  </a:t>
            </a:r>
            <a:r>
              <a:rPr lang="en-US" sz="1100" dirty="0"/>
              <a:t>Thomas Freina, DG2NEU</a:t>
            </a:r>
          </a:p>
        </p:txBody>
      </p:sp>
    </p:spTree>
    <p:extLst>
      <p:ext uri="{BB962C8B-B14F-4D97-AF65-F5344CB8AC3E}">
        <p14:creationId xmlns:p14="http://schemas.microsoft.com/office/powerpoint/2010/main" val="30153585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829" y="451025"/>
            <a:ext cx="4254061" cy="1371600"/>
          </a:xfrm>
        </p:spPr>
        <p:txBody>
          <a:bodyPr>
            <a:normAutofit/>
          </a:bodyPr>
          <a:lstStyle/>
          <a:p>
            <a:r>
              <a:rPr lang="de-DE" sz="3200" b="1" dirty="0" smtClean="0">
                <a:solidFill>
                  <a:srgbClr val="FFFF66"/>
                </a:solidFill>
                <a:latin typeface="+mn-lt"/>
              </a:rPr>
              <a:t>Systemkomponenten</a:t>
            </a:r>
            <a:br>
              <a:rPr lang="de-DE" sz="3200" b="1" dirty="0" smtClean="0">
                <a:solidFill>
                  <a:srgbClr val="FFFF66"/>
                </a:solidFill>
                <a:latin typeface="+mn-lt"/>
              </a:rPr>
            </a:br>
            <a:endParaRPr lang="de-DE" sz="3200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1" y="2971799"/>
            <a:ext cx="4254062" cy="3029607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5801" y="6243473"/>
            <a:ext cx="11055927" cy="377825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07623" y="641111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550829" y="1943658"/>
            <a:ext cx="4557619" cy="4132176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2200" b="1" dirty="0" smtClean="0">
                <a:latin typeface="+mj-lt"/>
              </a:rPr>
              <a:t>Standard Empfangssystem für Satelliten TV</a:t>
            </a:r>
          </a:p>
          <a:p>
            <a:pPr algn="l"/>
            <a:r>
              <a:rPr lang="de-DE" sz="2200" b="1" dirty="0" smtClean="0">
                <a:latin typeface="+mj-lt"/>
              </a:rPr>
              <a:t>60 cm Offset Parabolspiegel</a:t>
            </a:r>
          </a:p>
          <a:p>
            <a:pPr algn="l"/>
            <a:r>
              <a:rPr lang="de-DE" sz="2200" b="1" dirty="0" smtClean="0">
                <a:latin typeface="+mj-lt"/>
              </a:rPr>
              <a:t>TV LNB mit geringem Eigenrauschen</a:t>
            </a:r>
          </a:p>
          <a:p>
            <a:pPr algn="l"/>
            <a:r>
              <a:rPr lang="de-DE" sz="2200" b="1" dirty="0" smtClean="0">
                <a:latin typeface="+mj-lt"/>
              </a:rPr>
              <a:t>TV SAT-Kabel mit F-Steckverbindern</a:t>
            </a:r>
          </a:p>
          <a:p>
            <a:pPr algn="l"/>
            <a:r>
              <a:rPr lang="de-DE" sz="2200" b="1" dirty="0" smtClean="0">
                <a:latin typeface="+mj-lt"/>
              </a:rPr>
              <a:t>Bias-T zum auskoppeln der Signalspannung</a:t>
            </a:r>
          </a:p>
          <a:p>
            <a:pPr algn="l"/>
            <a:r>
              <a:rPr lang="de-DE" sz="2200" b="1" dirty="0" smtClean="0">
                <a:latin typeface="+mj-lt"/>
              </a:rPr>
              <a:t>Gleichspannungsversorgung LNB, 12 – 18 V</a:t>
            </a:r>
          </a:p>
          <a:p>
            <a:pPr algn="l"/>
            <a:r>
              <a:rPr lang="de-DE" sz="2200" b="1" dirty="0" smtClean="0">
                <a:latin typeface="+mj-lt"/>
              </a:rPr>
              <a:t>DVB Empfänger als USB Stick, NOXON, </a:t>
            </a:r>
            <a:r>
              <a:rPr lang="de-DE" sz="2200" b="1" dirty="0" err="1" smtClean="0">
                <a:latin typeface="+mj-lt"/>
              </a:rPr>
              <a:t>GiXa</a:t>
            </a:r>
            <a:endParaRPr lang="de-DE" sz="2200" b="1" dirty="0" smtClean="0">
              <a:latin typeface="+mj-lt"/>
            </a:endParaRPr>
          </a:p>
          <a:p>
            <a:pPr algn="l"/>
            <a:r>
              <a:rPr lang="de-DE" sz="2200" b="1" dirty="0" smtClean="0">
                <a:latin typeface="+mj-lt"/>
              </a:rPr>
              <a:t>Notebook, </a:t>
            </a:r>
            <a:r>
              <a:rPr lang="de-DE" sz="2200" b="1" dirty="0">
                <a:latin typeface="+mj-lt"/>
              </a:rPr>
              <a:t>W</a:t>
            </a:r>
            <a:r>
              <a:rPr lang="de-DE" sz="2200" b="1" dirty="0" smtClean="0">
                <a:latin typeface="+mj-lt"/>
              </a:rPr>
              <a:t>indows oder Linux</a:t>
            </a:r>
          </a:p>
          <a:p>
            <a:pPr algn="l"/>
            <a:r>
              <a:rPr lang="de-DE" sz="2200" b="1" dirty="0" smtClean="0">
                <a:latin typeface="+mj-lt"/>
              </a:rPr>
              <a:t>HDSDR Softwarepaket zur Auswertung</a:t>
            </a:r>
          </a:p>
          <a:p>
            <a:pPr algn="l"/>
            <a:endParaRPr lang="de-DE" b="1" dirty="0"/>
          </a:p>
        </p:txBody>
      </p:sp>
      <p:pic>
        <p:nvPicPr>
          <p:cNvPr id="8" name="Inhaltsplatzhalter 4" descr="SATSYSTEM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5292662" y="250024"/>
            <a:ext cx="6021514" cy="6021514"/>
          </a:xfr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2" descr="DVB-T-USB-2-0-Stick-Digital-TV-FM-RADIO-HDTV-Tuner-MPEG4-VISTA-WINDOWS-7-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1856" y="3858281"/>
            <a:ext cx="2143125" cy="2143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29778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2360946" y="2381068"/>
            <a:ext cx="7344816" cy="2160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C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3609" y="43508"/>
            <a:ext cx="10131425" cy="1456267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FFFF66"/>
                </a:solidFill>
                <a:latin typeface="+mn-lt"/>
              </a:rPr>
              <a:t>Systemaufbau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4233" y="1815731"/>
            <a:ext cx="1209675" cy="13335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04" y="1928316"/>
            <a:ext cx="2365251" cy="112153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6392129" y="1928316"/>
            <a:ext cx="1564008" cy="112153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14912" y="1928316"/>
            <a:ext cx="1423246" cy="112153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4161493" y="3293720"/>
            <a:ext cx="1378471" cy="2070543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194233" y="3293720"/>
            <a:ext cx="12790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SAT-System</a:t>
            </a:r>
          </a:p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cm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Dish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SAT-LNB </a:t>
            </a:r>
          </a:p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0,1 dB NF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282465" y="1499775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BIAS-T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3635653" y="5522586"/>
            <a:ext cx="2252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Power-Supply 14V DC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6479413" y="3261983"/>
            <a:ext cx="1282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DVB-T Stick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8426852" y="3261983"/>
            <a:ext cx="1134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Notebook</a:t>
            </a: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73717" y="4135213"/>
            <a:ext cx="2857586" cy="1780090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7598206" y="3777252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HDSDR</a:t>
            </a:r>
          </a:p>
        </p:txBody>
      </p:sp>
      <p:sp>
        <p:nvSpPr>
          <p:cNvPr id="3" name="Rechteck 2"/>
          <p:cNvSpPr/>
          <p:nvPr/>
        </p:nvSpPr>
        <p:spPr>
          <a:xfrm>
            <a:off x="453444" y="6273264"/>
            <a:ext cx="113606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__________________________________________________________________________________________________________________________________________________________________________  Thomas Freina, DG2NEU</a:t>
            </a:r>
          </a:p>
        </p:txBody>
      </p:sp>
    </p:spTree>
    <p:extLst>
      <p:ext uri="{BB962C8B-B14F-4D97-AF65-F5344CB8AC3E}">
        <p14:creationId xmlns:p14="http://schemas.microsoft.com/office/powerpoint/2010/main" val="24657569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79340" y="-56924"/>
            <a:ext cx="10131425" cy="1456267"/>
          </a:xfrm>
        </p:spPr>
        <p:txBody>
          <a:bodyPr>
            <a:normAutofit fontScale="90000"/>
          </a:bodyPr>
          <a:lstStyle/>
          <a:p>
            <a:r>
              <a:rPr lang="de-DE" sz="5400" dirty="0">
                <a:solidFill>
                  <a:srgbClr val="FFC000"/>
                </a:solidFill>
              </a:rPr>
              <a:t/>
            </a:r>
            <a:br>
              <a:rPr lang="de-DE" sz="5400" dirty="0">
                <a:solidFill>
                  <a:srgbClr val="FFC000"/>
                </a:solidFill>
              </a:rPr>
            </a:br>
            <a:r>
              <a:rPr lang="de-DE" sz="5400" b="1" dirty="0">
                <a:solidFill>
                  <a:srgbClr val="FFFF66"/>
                </a:solidFill>
                <a:latin typeface="+mn-lt"/>
              </a:rPr>
              <a:t>Vorbereitung</a:t>
            </a:r>
            <a:r>
              <a:rPr lang="de-DE" sz="5400" dirty="0">
                <a:solidFill>
                  <a:srgbClr val="FFC000"/>
                </a:solidFill>
              </a:rPr>
              <a:t/>
            </a:r>
            <a:br>
              <a:rPr lang="de-DE" sz="5400" dirty="0">
                <a:solidFill>
                  <a:srgbClr val="FFC000"/>
                </a:solidFill>
              </a:rPr>
            </a:br>
            <a:endParaRPr lang="de-DE" sz="5400" dirty="0">
              <a:solidFill>
                <a:srgbClr val="FFC000"/>
              </a:solidFill>
            </a:endParaRPr>
          </a:p>
        </p:txBody>
      </p:sp>
      <p:pic>
        <p:nvPicPr>
          <p:cNvPr id="6" name="Inhaltsplatzhalter 5" descr="RadioEYES16_09_201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08496" y="1115726"/>
            <a:ext cx="7024848" cy="505859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Pfeil nach unten 7"/>
          <p:cNvSpPr/>
          <p:nvPr/>
        </p:nvSpPr>
        <p:spPr>
          <a:xfrm>
            <a:off x="7054000" y="2345162"/>
            <a:ext cx="268608" cy="690376"/>
          </a:xfrm>
          <a:prstGeom prst="downArrow">
            <a:avLst/>
          </a:prstGeom>
          <a:solidFill>
            <a:srgbClr val="FFFF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9" name="Pfeil nach rechts 8"/>
          <p:cNvSpPr/>
          <p:nvPr/>
        </p:nvSpPr>
        <p:spPr>
          <a:xfrm rot="565232">
            <a:off x="6211611" y="3385067"/>
            <a:ext cx="546360" cy="288032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5735960" y="1928724"/>
            <a:ext cx="2718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Cold</a:t>
            </a:r>
            <a:r>
              <a:rPr lang="de-D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sky</a:t>
            </a:r>
            <a:r>
              <a:rPr lang="de-D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RA: 09:00  DEC: 34:00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5152719" y="2928936"/>
            <a:ext cx="10911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Sonne </a:t>
            </a:r>
          </a:p>
          <a:p>
            <a:r>
              <a:rPr lang="de-D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RA: 12:00</a:t>
            </a:r>
          </a:p>
          <a:p>
            <a:r>
              <a:rPr lang="de-D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DEC: 43:00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095050" y="6174321"/>
            <a:ext cx="7465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Quelle</a:t>
            </a:r>
            <a:r>
              <a:rPr lang="de-DE" sz="1200" dirty="0" smtClean="0"/>
              <a:t>: Freeware Radio Eyes Helligkeits-Temperaturverteilung</a:t>
            </a:r>
            <a:endParaRPr lang="de-DE" sz="1600" dirty="0"/>
          </a:p>
        </p:txBody>
      </p:sp>
      <p:sp>
        <p:nvSpPr>
          <p:cNvPr id="3" name="Textfeld 2"/>
          <p:cNvSpPr txBox="1"/>
          <p:nvPr/>
        </p:nvSpPr>
        <p:spPr>
          <a:xfrm>
            <a:off x="591960" y="2242183"/>
            <a:ext cx="28227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Vorbereitung zur Messung gemäß der</a:t>
            </a:r>
          </a:p>
          <a:p>
            <a:r>
              <a:rPr lang="de-DE" sz="2000" b="1" dirty="0" smtClean="0"/>
              <a:t>„heiß – kalt“ Methode</a:t>
            </a:r>
          </a:p>
          <a:p>
            <a:endParaRPr lang="de-DE" sz="2000" b="1" dirty="0"/>
          </a:p>
          <a:p>
            <a:r>
              <a:rPr lang="de-DE" sz="2000" b="1" dirty="0" smtClean="0"/>
              <a:t>Kalter Himmel z.B. Richtung Sternbild Löwe</a:t>
            </a:r>
          </a:p>
          <a:p>
            <a:endParaRPr lang="de-DE" sz="2000" b="1" dirty="0"/>
          </a:p>
          <a:p>
            <a:r>
              <a:rPr lang="de-DE" sz="2000" b="1" dirty="0" smtClean="0"/>
              <a:t>Heißes Objekt = Sonne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1081196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6073" y="0"/>
            <a:ext cx="10131425" cy="1456267"/>
          </a:xfrm>
        </p:spPr>
        <p:txBody>
          <a:bodyPr>
            <a:normAutofit/>
          </a:bodyPr>
          <a:lstStyle/>
          <a:p>
            <a:r>
              <a:rPr lang="de-DE" sz="6000" b="1" dirty="0">
                <a:solidFill>
                  <a:srgbClr val="FFFF66"/>
                </a:solidFill>
                <a:latin typeface="+mn-lt"/>
              </a:rPr>
              <a:t>Software </a:t>
            </a:r>
            <a:r>
              <a:rPr lang="de-DE" sz="6000" b="1" dirty="0" err="1">
                <a:solidFill>
                  <a:srgbClr val="FFFF66"/>
                </a:solidFill>
                <a:latin typeface="+mn-lt"/>
              </a:rPr>
              <a:t>defined</a:t>
            </a:r>
            <a:r>
              <a:rPr lang="de-DE" sz="6000" b="1" dirty="0">
                <a:solidFill>
                  <a:srgbClr val="FFFF66"/>
                </a:solidFill>
                <a:latin typeface="+mn-lt"/>
              </a:rPr>
              <a:t> </a:t>
            </a:r>
            <a:r>
              <a:rPr lang="de-DE" sz="6000" b="1" dirty="0" err="1">
                <a:solidFill>
                  <a:srgbClr val="FFFF66"/>
                </a:solidFill>
                <a:latin typeface="+mn-lt"/>
              </a:rPr>
              <a:t>radio</a:t>
            </a:r>
            <a:endParaRPr lang="de-DE" sz="6000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75520" y="1295400"/>
            <a:ext cx="8640960" cy="47091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de-D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DE" sz="2400" b="1" dirty="0" smtClean="0"/>
              <a:t>HDSDR starten</a:t>
            </a:r>
            <a:endParaRPr lang="de-DE" sz="2400" b="1" dirty="0"/>
          </a:p>
          <a:p>
            <a:r>
              <a:rPr lang="de-DE" sz="2400" b="1" dirty="0"/>
              <a:t>Einen freien Kanal suchen</a:t>
            </a:r>
          </a:p>
          <a:p>
            <a:r>
              <a:rPr lang="de-DE" sz="2400" b="1" dirty="0"/>
              <a:t>Automatische Verstärkungsregelung ausschalten</a:t>
            </a:r>
          </a:p>
          <a:p>
            <a:r>
              <a:rPr lang="de-DE" sz="2400" b="1" dirty="0"/>
              <a:t>RF Verstärkung </a:t>
            </a:r>
            <a:r>
              <a:rPr lang="de-DE" sz="2400" b="1"/>
              <a:t>auf </a:t>
            </a:r>
            <a:r>
              <a:rPr lang="de-DE" sz="2400" b="1" smtClean="0"/>
              <a:t>+10 </a:t>
            </a:r>
            <a:r>
              <a:rPr lang="de-DE" sz="2400" b="1" dirty="0"/>
              <a:t>dB fixieren</a:t>
            </a:r>
          </a:p>
          <a:p>
            <a:r>
              <a:rPr lang="de-DE" sz="2400" b="1" dirty="0"/>
              <a:t>Antenne auf kalte Himmelsregion richten</a:t>
            </a:r>
          </a:p>
          <a:p>
            <a:r>
              <a:rPr lang="de-DE" sz="2400" b="1" dirty="0"/>
              <a:t>Den angezeigten Wert (dB) des Rauschteppichs notieren</a:t>
            </a:r>
          </a:p>
          <a:p>
            <a:r>
              <a:rPr lang="de-DE" sz="2400" b="1" dirty="0"/>
              <a:t>Antenne auf die Sonne richten </a:t>
            </a:r>
          </a:p>
          <a:p>
            <a:r>
              <a:rPr lang="de-DE" sz="2400" b="1" dirty="0"/>
              <a:t>Den angezeigten Wert (dB) des Signalmaximums notieren</a:t>
            </a:r>
          </a:p>
        </p:txBody>
      </p:sp>
      <p:sp>
        <p:nvSpPr>
          <p:cNvPr id="6" name="Rechteck 5"/>
          <p:cNvSpPr/>
          <p:nvPr/>
        </p:nvSpPr>
        <p:spPr>
          <a:xfrm>
            <a:off x="688848" y="6004560"/>
            <a:ext cx="108143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________________________________________________________________________________________________________________________________________________________  </a:t>
            </a:r>
            <a:r>
              <a:rPr lang="en-US" sz="1100" dirty="0"/>
              <a:t>Thomas Freina, DG2NEU</a:t>
            </a:r>
          </a:p>
        </p:txBody>
      </p:sp>
    </p:spTree>
    <p:extLst>
      <p:ext uri="{BB962C8B-B14F-4D97-AF65-F5344CB8AC3E}">
        <p14:creationId xmlns:p14="http://schemas.microsoft.com/office/powerpoint/2010/main" val="17373677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6231" y="0"/>
            <a:ext cx="10131425" cy="1456267"/>
          </a:xfrm>
        </p:spPr>
        <p:txBody>
          <a:bodyPr>
            <a:normAutofit/>
          </a:bodyPr>
          <a:lstStyle/>
          <a:p>
            <a:r>
              <a:rPr lang="de-DE" sz="6000" b="1" dirty="0">
                <a:solidFill>
                  <a:srgbClr val="FFFF66"/>
                </a:solidFill>
                <a:latin typeface="+mn-lt"/>
              </a:rPr>
              <a:t>HDSDR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990" y="912117"/>
            <a:ext cx="8028384" cy="501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Pfeil nach unten 6"/>
          <p:cNvSpPr/>
          <p:nvPr/>
        </p:nvSpPr>
        <p:spPr>
          <a:xfrm>
            <a:off x="5533377" y="2302856"/>
            <a:ext cx="484632" cy="978408"/>
          </a:xfrm>
          <a:prstGeom prst="downArrow">
            <a:avLst/>
          </a:prstGeom>
          <a:solidFill>
            <a:srgbClr val="FFFF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4921292" y="1938082"/>
            <a:ext cx="1708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Rauschteppich</a:t>
            </a:r>
          </a:p>
        </p:txBody>
      </p:sp>
      <p:sp>
        <p:nvSpPr>
          <p:cNvPr id="9" name="Pfeil nach rechts 8"/>
          <p:cNvSpPr/>
          <p:nvPr/>
        </p:nvSpPr>
        <p:spPr>
          <a:xfrm rot="10800000">
            <a:off x="5651685" y="4101143"/>
            <a:ext cx="978408" cy="484632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6630093" y="4101143"/>
            <a:ext cx="1931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Empfangsfrequenz</a:t>
            </a:r>
          </a:p>
        </p:txBody>
      </p:sp>
      <p:sp>
        <p:nvSpPr>
          <p:cNvPr id="11" name="Pfeil nach rechts 10"/>
          <p:cNvSpPr/>
          <p:nvPr/>
        </p:nvSpPr>
        <p:spPr>
          <a:xfrm rot="10800000">
            <a:off x="5599339" y="5013261"/>
            <a:ext cx="978408" cy="484632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6630093" y="5042556"/>
            <a:ext cx="1852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Verstärkungregler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526231" y="2531483"/>
            <a:ext cx="253832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/>
              <a:t>Bei der Darstellung im</a:t>
            </a:r>
          </a:p>
          <a:p>
            <a:r>
              <a:rPr lang="de-DE" sz="2000" b="1" dirty="0" err="1" smtClean="0"/>
              <a:t>Spektrogramm</a:t>
            </a:r>
            <a:r>
              <a:rPr lang="de-DE" sz="2000" b="1" dirty="0" smtClean="0"/>
              <a:t> steigt</a:t>
            </a:r>
          </a:p>
          <a:p>
            <a:r>
              <a:rPr lang="de-DE" sz="2000" b="1" dirty="0"/>
              <a:t>d</a:t>
            </a:r>
            <a:r>
              <a:rPr lang="de-DE" sz="2000" b="1" dirty="0" smtClean="0"/>
              <a:t>ie angezeigte Signal-</a:t>
            </a:r>
          </a:p>
          <a:p>
            <a:r>
              <a:rPr lang="de-DE" sz="2000" b="1" dirty="0"/>
              <a:t>s</a:t>
            </a:r>
            <a:r>
              <a:rPr lang="de-DE" sz="2000" b="1" dirty="0" smtClean="0"/>
              <a:t>tärke beim Sonnen-</a:t>
            </a:r>
          </a:p>
          <a:p>
            <a:r>
              <a:rPr lang="de-DE" sz="2000" b="1" dirty="0" smtClean="0"/>
              <a:t>Transit um einige </a:t>
            </a:r>
          </a:p>
          <a:p>
            <a:r>
              <a:rPr lang="de-DE" sz="2000" b="1" dirty="0"/>
              <a:t>w</a:t>
            </a:r>
            <a:r>
              <a:rPr lang="de-DE" sz="2000" b="1" dirty="0" smtClean="0"/>
              <a:t>enige Einheiten an.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22746602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7449" y="793366"/>
            <a:ext cx="5015498" cy="1371600"/>
          </a:xfrm>
        </p:spPr>
        <p:txBody>
          <a:bodyPr>
            <a:noAutofit/>
          </a:bodyPr>
          <a:lstStyle/>
          <a:p>
            <a:r>
              <a:rPr lang="de-DE" sz="4000" b="1" dirty="0" smtClean="0">
                <a:solidFill>
                  <a:srgbClr val="FFFF66"/>
                </a:solidFill>
                <a:latin typeface="+mn-lt"/>
              </a:rPr>
              <a:t>Berechnung der Systemparameter</a:t>
            </a:r>
            <a:endParaRPr lang="de-DE" sz="4000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5801" y="6243473"/>
            <a:ext cx="11055927" cy="377825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07623" y="641111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3" name="Bildplatzhalter 1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" b="2161"/>
          <a:stretch>
            <a:fillRect/>
          </a:stretch>
        </p:blipFill>
        <p:spPr>
          <a:xfrm>
            <a:off x="6518275" y="298450"/>
            <a:ext cx="4581525" cy="6038850"/>
          </a:xfrm>
        </p:spPr>
      </p:pic>
      <p:sp>
        <p:nvSpPr>
          <p:cNvPr id="8" name="Rechteck 7"/>
          <p:cNvSpPr/>
          <p:nvPr/>
        </p:nvSpPr>
        <p:spPr>
          <a:xfrm>
            <a:off x="1725532" y="5320895"/>
            <a:ext cx="49326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portia.astrophysik.unikiel.de</a:t>
            </a:r>
          </a:p>
          <a:p>
            <a:r>
              <a:rPr lang="de-DE" dirty="0" smtClean="0">
                <a:hlinkClick r:id="rId3"/>
              </a:rPr>
              <a:t>/~</a:t>
            </a:r>
            <a:r>
              <a:rPr lang="de-DE" dirty="0" err="1" smtClean="0">
                <a:hlinkClick r:id="rId3"/>
              </a:rPr>
              <a:t>koeppen</a:t>
            </a:r>
            <a:r>
              <a:rPr lang="de-DE" dirty="0" smtClean="0">
                <a:hlinkClick r:id="rId3"/>
              </a:rPr>
              <a:t>/JS/AntennaCalc.html</a:t>
            </a:r>
            <a:endParaRPr lang="de-DE" dirty="0" smtClean="0"/>
          </a:p>
          <a:p>
            <a:endParaRPr lang="de-DE" sz="2400" dirty="0"/>
          </a:p>
        </p:txBody>
      </p:sp>
      <p:sp>
        <p:nvSpPr>
          <p:cNvPr id="10" name="Ellipse 9"/>
          <p:cNvSpPr/>
          <p:nvPr/>
        </p:nvSpPr>
        <p:spPr>
          <a:xfrm>
            <a:off x="9673583" y="5725392"/>
            <a:ext cx="682752" cy="70699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917449" y="2351137"/>
            <a:ext cx="464101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Richtwirkung 60 cm Offset Reflektor: 	33,5 dB</a:t>
            </a:r>
          </a:p>
          <a:p>
            <a:r>
              <a:rPr lang="de-DE" dirty="0" smtClean="0"/>
              <a:t>Arbeitsfrequenz:					11 GHz</a:t>
            </a:r>
          </a:p>
          <a:p>
            <a:r>
              <a:rPr lang="de-DE" dirty="0" smtClean="0"/>
              <a:t>Spiegeleffektivität:					70 %</a:t>
            </a:r>
          </a:p>
          <a:p>
            <a:r>
              <a:rPr lang="de-DE" dirty="0" smtClean="0"/>
              <a:t>Systemtemperatur:					120 K</a:t>
            </a:r>
            <a:endParaRPr lang="de-DE" dirty="0"/>
          </a:p>
          <a:p>
            <a:r>
              <a:rPr lang="de-DE" dirty="0" smtClean="0"/>
              <a:t>Aktueller Solar </a:t>
            </a:r>
            <a:r>
              <a:rPr lang="de-DE" dirty="0" err="1" smtClean="0"/>
              <a:t>Flux</a:t>
            </a:r>
            <a:r>
              <a:rPr lang="de-DE" dirty="0" smtClean="0"/>
              <a:t> =&gt; SWS			367 SFU</a:t>
            </a:r>
          </a:p>
          <a:p>
            <a:endParaRPr lang="de-DE" dirty="0"/>
          </a:p>
          <a:p>
            <a:r>
              <a:rPr lang="de-DE" dirty="0" smtClean="0"/>
              <a:t>Y-Faktor							5,08 dB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12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1" y="1600200"/>
            <a:ext cx="4254061" cy="1371600"/>
          </a:xfrm>
        </p:spPr>
        <p:txBody>
          <a:bodyPr>
            <a:noAutofit/>
          </a:bodyPr>
          <a:lstStyle/>
          <a:p>
            <a:r>
              <a:rPr lang="de-DE" sz="3200" b="1" dirty="0" smtClean="0">
                <a:solidFill>
                  <a:srgbClr val="FFFF66"/>
                </a:solidFill>
                <a:latin typeface="+mn-lt"/>
              </a:rPr>
              <a:t>Strahlungsfluss der Sonne bei ausgewählten Frequenzen</a:t>
            </a:r>
            <a:endParaRPr lang="de-DE" sz="3200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5801" y="6243473"/>
            <a:ext cx="11055927" cy="377825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07623" y="641111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1" name="Bildplatzhalter 10"/>
          <p:cNvPicPr preferRelativeResize="0"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5776670" y="520133"/>
            <a:ext cx="5586274" cy="5719017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8412479" y="5826199"/>
            <a:ext cx="858823" cy="35041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752844" y="3379641"/>
            <a:ext cx="4737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 smtClean="0"/>
              <a:t>https://www.sws.bom.gov.au/Solar/3/4/2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191305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2" y="2056708"/>
            <a:ext cx="4254061" cy="1371600"/>
          </a:xfrm>
        </p:spPr>
        <p:txBody>
          <a:bodyPr>
            <a:noAutofit/>
          </a:bodyPr>
          <a:lstStyle/>
          <a:p>
            <a:r>
              <a:rPr lang="de-DE" sz="3200" b="1" dirty="0" smtClean="0">
                <a:solidFill>
                  <a:srgbClr val="FFFF66"/>
                </a:solidFill>
                <a:latin typeface="+mn-lt"/>
              </a:rPr>
              <a:t>Beispiel zur</a:t>
            </a:r>
            <a:br>
              <a:rPr lang="de-DE" sz="3200" b="1" dirty="0" smtClean="0">
                <a:solidFill>
                  <a:srgbClr val="FFFF66"/>
                </a:solidFill>
                <a:latin typeface="+mn-lt"/>
              </a:rPr>
            </a:br>
            <a:r>
              <a:rPr lang="de-DE" sz="3200" b="1" dirty="0" smtClean="0">
                <a:solidFill>
                  <a:srgbClr val="FFFF66"/>
                </a:solidFill>
                <a:latin typeface="+mn-lt"/>
              </a:rPr>
              <a:t>Berechnung der Temperatur in der Quellschicht der solaren Chromosphäre</a:t>
            </a:r>
            <a:endParaRPr lang="de-DE" sz="3200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1" y="3512127"/>
            <a:ext cx="4254062" cy="2489279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</p:txBody>
      </p:sp>
      <p:pic>
        <p:nvPicPr>
          <p:cNvPr id="16" name="Bildplatzhalter 1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" r="832"/>
          <a:stretch>
            <a:fillRect/>
          </a:stretch>
        </p:blipFill>
        <p:spPr>
          <a:xfrm>
            <a:off x="4940300" y="520700"/>
            <a:ext cx="6035675" cy="5646738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5801" y="6243473"/>
            <a:ext cx="11055927" cy="377825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__________________________________________________________________________________________________________________________________________________________________________  Thomas Freina, DG2NEU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07623" y="641111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Ellipse 7"/>
          <p:cNvSpPr/>
          <p:nvPr/>
        </p:nvSpPr>
        <p:spPr>
          <a:xfrm>
            <a:off x="9002232" y="3616036"/>
            <a:ext cx="858823" cy="83648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9002233" y="5409208"/>
            <a:ext cx="858823" cy="47548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685801" y="4214773"/>
            <a:ext cx="40212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hlinkClick r:id="rId3"/>
              </a:rPr>
              <a:t>https://</a:t>
            </a:r>
            <a:r>
              <a:rPr lang="de-DE" b="1" dirty="0" smtClean="0">
                <a:hlinkClick r:id="rId3"/>
              </a:rPr>
              <a:t>www.dg2neu.de/Beobachtbare-Quellen/Sonne</a:t>
            </a:r>
            <a:endParaRPr lang="de-DE" b="1" dirty="0" smtClean="0"/>
          </a:p>
          <a:p>
            <a:endParaRPr lang="de-DE" b="1" dirty="0"/>
          </a:p>
          <a:p>
            <a:r>
              <a:rPr lang="de-DE" b="1" dirty="0">
                <a:hlinkClick r:id="rId4"/>
              </a:rPr>
              <a:t>https://</a:t>
            </a:r>
            <a:r>
              <a:rPr lang="de-DE" b="1" dirty="0" smtClean="0">
                <a:hlinkClick r:id="rId4"/>
              </a:rPr>
              <a:t>www.dg2neu.de/Beobachtungsergebnisse/Die-Sonne-im-Radiolicht</a:t>
            </a:r>
            <a:endParaRPr lang="de-DE" b="1" dirty="0" smtClean="0"/>
          </a:p>
          <a:p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22211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685800" y="5870575"/>
            <a:ext cx="10619509" cy="377825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  Thomas </a:t>
            </a:r>
            <a:r>
              <a:rPr lang="en-US" dirty="0" err="1" smtClean="0"/>
              <a:t>Freina</a:t>
            </a:r>
            <a:r>
              <a:rPr lang="en-US" dirty="0" smtClean="0"/>
              <a:t>, DG2NEU</a:t>
            </a: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10266059" y="6059198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Rechteck 4"/>
          <p:cNvSpPr/>
          <p:nvPr/>
        </p:nvSpPr>
        <p:spPr>
          <a:xfrm>
            <a:off x="2191437" y="573503"/>
            <a:ext cx="7608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>
                <a:hlinkClick r:id="rId2"/>
              </a:rPr>
              <a:t>https://portia.astrophysik.uni-kiel.de/~</a:t>
            </a:r>
            <a:r>
              <a:rPr lang="de-DE" sz="2000" dirty="0" smtClean="0">
                <a:hlinkClick r:id="rId2"/>
              </a:rPr>
              <a:t>koeppen/JS/KrausPlot.html</a:t>
            </a:r>
            <a:endParaRPr lang="de-DE" sz="2000" dirty="0" smtClean="0"/>
          </a:p>
          <a:p>
            <a:endParaRPr lang="de-DE" sz="20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27" y="1068054"/>
            <a:ext cx="10058400" cy="480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3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694944"/>
          </a:xfrm>
        </p:spPr>
        <p:txBody>
          <a:bodyPr/>
          <a:lstStyle/>
          <a:p>
            <a:r>
              <a:rPr lang="de-DE" b="1" dirty="0" smtClean="0">
                <a:latin typeface="+mn-lt"/>
              </a:rPr>
              <a:t>Quellen:</a:t>
            </a:r>
            <a:endParaRPr lang="de-DE" b="1" dirty="0"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1" y="1344232"/>
            <a:ext cx="10131425" cy="4486655"/>
          </a:xfrm>
        </p:spPr>
        <p:txBody>
          <a:bodyPr anchor="t"/>
          <a:lstStyle/>
          <a:p>
            <a:r>
              <a:rPr lang="de-DE" dirty="0">
                <a:hlinkClick r:id="rId2"/>
              </a:rPr>
              <a:t>https://</a:t>
            </a:r>
            <a:r>
              <a:rPr lang="de-DE" dirty="0" smtClean="0">
                <a:hlinkClick r:id="rId2"/>
              </a:rPr>
              <a:t>www.tec-science.com</a:t>
            </a:r>
            <a:endParaRPr lang="de-DE" dirty="0" smtClean="0"/>
          </a:p>
          <a:p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www.leifiphysik.de/astronomie/fixsterne/grundwissen/hertzsprung-russell-diagramm</a:t>
            </a:r>
            <a:endParaRPr lang="de-DE" dirty="0" smtClean="0"/>
          </a:p>
          <a:p>
            <a:r>
              <a:rPr lang="de-DE" dirty="0">
                <a:hlinkClick r:id="rId4"/>
              </a:rPr>
              <a:t>https://</a:t>
            </a:r>
            <a:r>
              <a:rPr lang="de-DE" dirty="0" smtClean="0">
                <a:hlinkClick r:id="rId4"/>
              </a:rPr>
              <a:t>www.spektrum.de/lexikon/astronomie/sonne/441</a:t>
            </a:r>
            <a:endParaRPr lang="de-DE" dirty="0" smtClean="0"/>
          </a:p>
          <a:p>
            <a:r>
              <a:rPr lang="de-DE" dirty="0">
                <a:hlinkClick r:id="rId5"/>
              </a:rPr>
              <a:t>https://</a:t>
            </a:r>
            <a:r>
              <a:rPr lang="de-DE" dirty="0" smtClean="0">
                <a:hlinkClick r:id="rId5"/>
              </a:rPr>
              <a:t>www.leifiphysik.de/astronomie/sonne/grundwissen/aufbau-der-sonne</a:t>
            </a:r>
            <a:endParaRPr lang="de-DE" dirty="0" smtClean="0"/>
          </a:p>
          <a:p>
            <a:r>
              <a:rPr lang="de-DE" dirty="0">
                <a:hlinkClick r:id="rId6"/>
              </a:rPr>
              <a:t>https://www.tec-science.com/de/thermodynamik-waermelehre/temperatur/unterschiedliche-formen-des-planckschen-strahlungsgesetzes</a:t>
            </a:r>
            <a:r>
              <a:rPr lang="de-DE" dirty="0" smtClean="0">
                <a:hlinkClick r:id="rId6"/>
              </a:rPr>
              <a:t>/</a:t>
            </a:r>
            <a:endParaRPr lang="de-DE" dirty="0" smtClean="0"/>
          </a:p>
          <a:p>
            <a:r>
              <a:rPr lang="de-DE" dirty="0">
                <a:hlinkClick r:id="rId7"/>
              </a:rPr>
              <a:t>https://</a:t>
            </a:r>
            <a:r>
              <a:rPr lang="de-DE" dirty="0" smtClean="0">
                <a:hlinkClick r:id="rId7"/>
              </a:rPr>
              <a:t>www.sws.bom.gov.au/Solar/3/4/2</a:t>
            </a:r>
            <a:endParaRPr lang="de-DE" dirty="0" smtClean="0"/>
          </a:p>
          <a:p>
            <a:r>
              <a:rPr lang="de-DE" dirty="0">
                <a:hlinkClick r:id="rId8"/>
              </a:rPr>
              <a:t>https://portia.astrophysik.uni-kiel.de/~</a:t>
            </a:r>
            <a:r>
              <a:rPr lang="de-DE" dirty="0" smtClean="0">
                <a:hlinkClick r:id="rId8"/>
              </a:rPr>
              <a:t>koeppen/JS/AntennaCalc.html</a:t>
            </a:r>
            <a:endParaRPr lang="de-DE" dirty="0" smtClean="0"/>
          </a:p>
          <a:p>
            <a:r>
              <a:rPr lang="de-DE" dirty="0">
                <a:hlinkClick r:id="rId9"/>
              </a:rPr>
              <a:t>https://</a:t>
            </a:r>
            <a:r>
              <a:rPr lang="de-DE" dirty="0" smtClean="0">
                <a:hlinkClick r:id="rId9"/>
              </a:rPr>
              <a:t>ipnpr.jpl.nasa.gov/progress_report/42-175/175E.pdf</a:t>
            </a:r>
            <a:endParaRPr lang="de-DE" dirty="0" smtClean="0"/>
          </a:p>
          <a:p>
            <a:r>
              <a:rPr lang="de-DE" dirty="0">
                <a:hlinkClick r:id="rId10"/>
              </a:rPr>
              <a:t>https://physicsopenlab.org/2020/10/25/solar-radio-emission</a:t>
            </a:r>
            <a:r>
              <a:rPr lang="de-DE" dirty="0" smtClean="0">
                <a:hlinkClick r:id="rId10"/>
              </a:rPr>
              <a:t>/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5800" y="5870575"/>
            <a:ext cx="10598727" cy="377825"/>
          </a:xfrm>
        </p:spPr>
        <p:txBody>
          <a:bodyPr/>
          <a:lstStyle/>
          <a:p>
            <a:r>
              <a:rPr lang="en-US" dirty="0" smtClean="0"/>
              <a:t>    ____________________________________________________________________________________________________________________________________________________________________  Thomas </a:t>
            </a:r>
            <a:r>
              <a:rPr lang="en-US" dirty="0" err="1" smtClean="0"/>
              <a:t>Freina</a:t>
            </a:r>
            <a:r>
              <a:rPr lang="en-US" dirty="0" smtClean="0"/>
              <a:t>, DG2NEU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0266059" y="604029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89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b="1" dirty="0" smtClean="0">
                <a:solidFill>
                  <a:srgbClr val="FFFF66"/>
                </a:solidFill>
                <a:latin typeface="+mn-lt"/>
              </a:rPr>
              <a:t>Die sonne im </a:t>
            </a:r>
            <a:r>
              <a:rPr lang="de-DE" b="1" dirty="0" err="1" smtClean="0">
                <a:solidFill>
                  <a:srgbClr val="FFFF66"/>
                </a:solidFill>
                <a:latin typeface="+mn-lt"/>
              </a:rPr>
              <a:t>radiolicht</a:t>
            </a:r>
            <a:endParaRPr lang="de-DE" b="1" dirty="0">
              <a:solidFill>
                <a:srgbClr val="FFFF66"/>
              </a:solidFill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 smtClean="0"/>
              <a:t>Kann mit einfachen mitteln eine </a:t>
            </a:r>
            <a:r>
              <a:rPr lang="de-DE" b="1" dirty="0" err="1" smtClean="0"/>
              <a:t>temperatur</a:t>
            </a:r>
            <a:r>
              <a:rPr lang="de-DE" b="1" dirty="0" smtClean="0"/>
              <a:t> auf der </a:t>
            </a:r>
            <a:r>
              <a:rPr lang="de-DE" b="1" dirty="0" err="1" smtClean="0"/>
              <a:t>sonnenscheibe</a:t>
            </a:r>
            <a:r>
              <a:rPr lang="de-DE" b="1" dirty="0" smtClean="0"/>
              <a:t> gemessen werden</a:t>
            </a:r>
            <a:endParaRPr lang="de-DE" b="1" dirty="0"/>
          </a:p>
        </p:txBody>
      </p:sp>
      <p:sp>
        <p:nvSpPr>
          <p:cNvPr id="4" name="Ellipse 3"/>
          <p:cNvSpPr/>
          <p:nvPr/>
        </p:nvSpPr>
        <p:spPr>
          <a:xfrm>
            <a:off x="325820" y="1250730"/>
            <a:ext cx="1156138" cy="1124607"/>
          </a:xfrm>
          <a:prstGeom prst="ellipse">
            <a:avLst/>
          </a:prstGeom>
          <a:solidFill>
            <a:srgbClr val="FFC000"/>
          </a:solidFill>
          <a:ln w="63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929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mme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TM03457452[[fn=Himmel]]</Template>
  <TotalTime>0</TotalTime>
  <Words>620</Words>
  <Application>Microsoft Office PowerPoint</Application>
  <PresentationFormat>Breitbild</PresentationFormat>
  <Paragraphs>176</Paragraphs>
  <Slides>20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Himmel</vt:lpstr>
      <vt:lpstr>Die sonne im radiolicht</vt:lpstr>
      <vt:lpstr>Inhalt:</vt:lpstr>
      <vt:lpstr>Unsere sonne</vt:lpstr>
      <vt:lpstr>Spektrale Strahlungsintensität eines schwarzen Körpers</vt:lpstr>
      <vt:lpstr>Verteilung der spektralen Intensität in Abhängigkeit von der wellenlänge</vt:lpstr>
      <vt:lpstr>Innerer Aufbau der sonne</vt:lpstr>
      <vt:lpstr>Innerer Aufbau der sonne</vt:lpstr>
      <vt:lpstr>Solare Radiowellen </vt:lpstr>
      <vt:lpstr>Quellentemperatur</vt:lpstr>
      <vt:lpstr>Systemkomponenten </vt:lpstr>
      <vt:lpstr>Systemaufbau</vt:lpstr>
      <vt:lpstr> Vorbereitung </vt:lpstr>
      <vt:lpstr>Software defined radio</vt:lpstr>
      <vt:lpstr>HDSDR</vt:lpstr>
      <vt:lpstr>Berechnung der Systemparameter</vt:lpstr>
      <vt:lpstr>Strahlungsfluss der Sonne bei ausgewählten Frequenzen</vt:lpstr>
      <vt:lpstr>Beispiel zur Berechnung der Temperatur in der Quellschicht der solaren Chromosphäre</vt:lpstr>
      <vt:lpstr>PowerPoint-Präsentation</vt:lpstr>
      <vt:lpstr>Quellen:</vt:lpstr>
      <vt:lpstr>Die sonne im radiolicht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sonne im radiolicht</dc:title>
  <dc:creator>Thomas Freina</dc:creator>
  <cp:lastModifiedBy>Thomas Freina</cp:lastModifiedBy>
  <cp:revision>103</cp:revision>
  <dcterms:created xsi:type="dcterms:W3CDTF">2023-03-13T07:57:04Z</dcterms:created>
  <dcterms:modified xsi:type="dcterms:W3CDTF">2023-04-18T07:14:00Z</dcterms:modified>
</cp:coreProperties>
</file>